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9" r:id="rId5"/>
    <p:sldId id="290" r:id="rId6"/>
    <p:sldId id="295" r:id="rId7"/>
    <p:sldId id="260" r:id="rId8"/>
    <p:sldId id="258" r:id="rId9"/>
    <p:sldId id="277" r:id="rId10"/>
    <p:sldId id="273" r:id="rId11"/>
    <p:sldId id="288" r:id="rId12"/>
    <p:sldId id="287" r:id="rId13"/>
    <p:sldId id="276" r:id="rId14"/>
    <p:sldId id="275" r:id="rId15"/>
    <p:sldId id="278" r:id="rId16"/>
    <p:sldId id="274" r:id="rId17"/>
    <p:sldId id="286" r:id="rId18"/>
    <p:sldId id="280" r:id="rId19"/>
    <p:sldId id="281" r:id="rId20"/>
    <p:sldId id="291" r:id="rId21"/>
    <p:sldId id="292" r:id="rId2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B1E"/>
    <a:srgbClr val="655348"/>
    <a:srgbClr val="FAF3EC"/>
    <a:srgbClr val="BE8B7A"/>
    <a:srgbClr val="5B802C"/>
    <a:srgbClr val="1A95A3"/>
    <a:srgbClr val="BBD578"/>
    <a:srgbClr val="DCC7A6"/>
    <a:srgbClr val="2EBAC9"/>
    <a:srgbClr val="EC9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/>
    <p:restoredTop sz="96259"/>
  </p:normalViewPr>
  <p:slideViewPr>
    <p:cSldViewPr snapToGrid="0" snapToObjects="1">
      <p:cViewPr varScale="1">
        <p:scale>
          <a:sx n="107" d="100"/>
          <a:sy n="107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01/02/2024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3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8977AB-BACC-FF2C-3BDC-81CAD9C2D64A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2E7CD-4CBB-2B47-3EB9-3EEEEF5679B4}"/>
              </a:ext>
            </a:extLst>
          </p:cNvPr>
          <p:cNvSpPr/>
          <p:nvPr userDrawn="1"/>
        </p:nvSpPr>
        <p:spPr>
          <a:xfrm>
            <a:off x="-1" y="1219200"/>
            <a:ext cx="12191999" cy="56388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597" y="635634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283-A9C2-0F80-3331-2EFBF6E46B94}"/>
              </a:ext>
            </a:extLst>
          </p:cNvPr>
          <p:cNvSpPr/>
          <p:nvPr userDrawn="1"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CD770A-A47E-6675-6986-115080ECD13E}"/>
              </a:ext>
            </a:extLst>
          </p:cNvPr>
          <p:cNvSpPr/>
          <p:nvPr userDrawn="1"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B7B5E68-8EB6-A13C-5832-92CB1F007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7BB0D0-4FED-83C2-C574-DFB0D92F500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7E485-A321-7A28-FAB0-588257D16B68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336" y="633491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61BE208-98DD-5374-F56E-E5CF2D743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01/02/2024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B418CD-DBA1-43E4-E59E-8DDE45ECF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76" y="6305663"/>
            <a:ext cx="12192000" cy="424011"/>
          </a:xfrm>
        </p:spPr>
        <p:txBody>
          <a:bodyPr>
            <a:normAutofit/>
          </a:bodyPr>
          <a:lstStyle/>
          <a:p>
            <a:pPr algn="l"/>
            <a:r>
              <a:rPr lang="bg-BG" sz="2000" b="1" kern="100" spc="600" dirty="0" smtClean="0">
                <a:solidFill>
                  <a:srgbClr val="BE8B7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ГРИЖИ СЕ</a:t>
            </a:r>
            <a:r>
              <a:rPr lang="en-US" sz="2000" b="1" kern="100" spc="600" dirty="0" smtClean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bg-BG" sz="2000" b="1" kern="100" spc="600" dirty="0" smtClean="0">
                <a:solidFill>
                  <a:srgbClr val="BE8B7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ОТГЛЕЖДАЙ</a:t>
            </a:r>
            <a:r>
              <a:rPr lang="en-US" sz="2000" b="1" kern="100" spc="600" dirty="0" smtClean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bg-BG" sz="2000" b="1" kern="100" spc="600" dirty="0" smtClean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ПОДКРЕПЯЙ</a:t>
            </a:r>
            <a:endParaRPr lang="en-US" sz="2000" spc="600" dirty="0">
              <a:solidFill>
                <a:srgbClr val="BE8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2110BDE9-9CD5-124E-F1CE-E7665B60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804" y="-48858"/>
            <a:ext cx="7198895" cy="71988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107576" y="4114313"/>
            <a:ext cx="629574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Животът се преплита</a:t>
            </a:r>
            <a:endParaRPr lang="fr-CH" sz="4000" b="1" dirty="0">
              <a:solidFill>
                <a:srgbClr val="AD9B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4000" b="1" dirty="0" smtClean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Влажните зони и хората </a:t>
            </a:r>
            <a:endParaRPr lang="fr-CH" sz="4000" b="1" dirty="0">
              <a:solidFill>
                <a:srgbClr val="AD9B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200" b="1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Police, crâne, Graphique&#10;&#10;Description générée automatiquement">
            <a:extLst>
              <a:ext uri="{FF2B5EF4-FFF2-40B4-BE49-F238E27FC236}">
                <a16:creationId xmlns:a16="http://schemas.microsoft.com/office/drawing/2014/main" id="{33A8A97B-F184-0B0D-5767-EB9F91D4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1" y="95106"/>
            <a:ext cx="4158807" cy="2031325"/>
          </a:xfrm>
          <a:prstGeom prst="rect">
            <a:avLst/>
          </a:prstGeom>
        </p:spPr>
      </p:pic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2A6CC1B-428F-755D-AC3E-231E9BA2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574" y="5758124"/>
            <a:ext cx="717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7015" y="131329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Биоразнообразието на влажните зони насърчава благосъстоянието на хората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573742" y="1205018"/>
            <a:ext cx="11331387" cy="5554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жизненоважен резервоар на биоразнообразие, животът процъфтява във влажните зони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екосистеми допринасят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уникален начин за цялостното биоразнообразие на планетата, като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поддържат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 и животни, специално адаптирани за живот в определени условия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едни от местообитанията с най-голямо биоразнообразие в света, осигуряват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много застрашени видове и предлагат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спасителен пояс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сладководни видове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от растителните и животинските видове в света живеят или се размножават във влажни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&gt;100 000 сладководни вида, като всяка година се откриват 200 нови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от всички познати видове </a:t>
            </a:r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ендемични видове се срещат само в определени влажни зони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Реките и потоците носят богатите хранителни вещества, които се намират във влажните зони, за да захранят по-голямата хранителна верига</a:t>
            </a:r>
            <a:r>
              <a:rPr lang="en-US" sz="1600" b="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600" b="0" dirty="0" smtClean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Богатото биологично разнообразие на влажните зони е в основата на качеството на живот на хората по света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Осигурява сигурност на храните, качество и </a:t>
            </a:r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хранене.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Доставя </a:t>
            </a:r>
            <a:r>
              <a:rPr lang="bg-BG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лекарства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 бизнеса и индустрията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Предпазва от наводнения и други климатични явления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Помага за нашето хармонично съжителство с природата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76D6A4A4-7667-C31F-F512-ACA1A64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36480"/>
            <a:ext cx="9058835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Влажните зони допринасят за икономиките в целия </a:t>
            </a:r>
            <a:r>
              <a:rPr lang="ru-RU" sz="3600" b="1" dirty="0" smtClean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свят</a:t>
            </a:r>
            <a:r>
              <a:rPr lang="en-US" sz="3600" b="1" dirty="0" smtClean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238585"/>
            <a:ext cx="10852163" cy="561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осигуряват работни места и помагат </a:t>
            </a: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борбата с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бедността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Всеки 1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8 души (&gt;1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света) изкарват прехраната си от влажните зони по начини, които също осигуряват храна, водни запаси, транспорт и свободно време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Отглеждането  на ориз е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основният източник на заетост във влажните зони; ~80% от световния ориз се произвежда от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малки ферми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&gt;660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души зависят от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риболов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аквакултури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прехраната си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Секторът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 поддържа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 места, което представлява 8,9% от общата заетост в света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Приблизително половината от международните туристи търсят почивка във влажните зони, особено крайбрежните зони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Реките и вътрешните водни пътища са от съществено значение за транспортната индустрия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Тези икономически възможности често облагодетелстват коренното население</a:t>
            </a:r>
            <a:r>
              <a:rPr lang="en-US" sz="2100" dirty="0" smtClean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Традиционният поминък във влажните зони включва събиране и обработка на лечебни растения, бои, плодове, тръстика и треви, особено в развиващите се страни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Влажните зони предлагат източници на вода за паша на добитък, подпомагайки фермерите и пастирите да поддържат постоянно водоснабдяване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животните си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осигуряват прясна вода за промишлеността, която използва 19% от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изтеглената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silhouette, art, créativité&#10;&#10;Description générée automatiquement avec une confiance moyenne">
            <a:extLst>
              <a:ext uri="{FF2B5EF4-FFF2-40B4-BE49-F238E27FC236}">
                <a16:creationId xmlns:a16="http://schemas.microsoft.com/office/drawing/2014/main" id="{B21456DD-A94C-7151-FE1B-88A22A2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554945" y="3963071"/>
            <a:ext cx="1422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40083"/>
            <a:ext cx="917537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Влажните зони предпазват от климатичните промени.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838200" y="1335742"/>
            <a:ext cx="10889139" cy="5504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ни помагат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смекчаването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адаптацията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изменението на климата и неговите въздействия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Влажните зони предпазват 60% от човечеството по крайбрежието срещу бури, урагани и цунами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Всеки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акър вътрешни влажни зони поглъща до 1,5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галона вода от наводнения, което помага за намаляване на наводненията и забавяне и облекчаване на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сушите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съхраняват повече въглерод от всяка друга екосистема на Земята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Екосистемите със син въглерод осигуряват критично съхранение на CO2 в растителността, почвите и седиментите и са сред най-ценните екосистеми за регулиране на глобалния климат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са мангрови </a:t>
            </a: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гори, приливни блата и легла с морска трева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Торфищата покриват само 3% от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земята,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съхраняват ~30% въглерод на сушата - два пъти повече от всички гори в света.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Крайбрежните влажни зони, наводнявани редовно от приливни води, отделят и съхраняват въглерод до 55 пъти по-бързо от тропическите дъждовни гори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80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5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48218" y="4305300"/>
            <a:ext cx="2527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40083"/>
            <a:ext cx="9058835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Влажните зони са ценна част от културния и духовен живот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430306" y="1241582"/>
            <a:ext cx="11098306" cy="5616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вдъхновявали </a:t>
            </a:r>
            <a:r>
              <a:rPr lang="ru-RU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 </a:t>
            </a: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 хората </a:t>
            </a: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най-ранни времена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Места, където водата е била в изобилие, са станали седалища на велики цивилизаци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Нил за древните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египтяни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Тигър и Ефрат за месопотамците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Меконг за империята на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кхмерите</a:t>
            </a:r>
          </a:p>
          <a:p>
            <a:pPr marL="268288" lvl="1" indent="-268288"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носител и поддържащ живота, водата е била почитана през вековете и играе важна роля в основните религии в света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bg-BG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будизъм, християнство, хиндуизъм, ислям, юдаизъм, </a:t>
            </a:r>
            <a:r>
              <a:rPr lang="bg-BG" sz="1600" dirty="0" err="1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сикхизъм</a:t>
            </a:r>
            <a:endParaRPr lang="bg-BG" sz="1600" dirty="0" smtClean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Сцените и асоциациите на влажните зони са допринесли за художественото наследство на може би всички култури по света - от местни и национални до класическата западна традиция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Хората, живеещи в близост до влажни зони, са развили социокултурни ценности около тези екосистеми, които са неразделна част от тяхната култура, духовен живот и сегашно съществуване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Песните, танците и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разказите като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колективни изрази на уважение и почит към влажните зони са богати традиции, които остават част от ежедневието на много от приблизително трите милиона местни хора, живеещи в рамките на най-малко 5000 различни култури по целия свят.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10783060" y="1964043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FAD4B2-35C5-EC44-00AD-73436722046B}"/>
              </a:ext>
            </a:extLst>
          </p:cNvPr>
          <p:cNvSpPr txBox="1"/>
          <p:nvPr/>
        </p:nvSpPr>
        <p:spPr>
          <a:xfrm>
            <a:off x="1457036" y="1592899"/>
            <a:ext cx="9277927" cy="419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We, the representatives of Central American peoples from Belize to Panama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consider our wetlands to be of vital importance as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source of life for present and future generations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providing us with abundant water and a wealth of flora and fauna that can be used as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 and natural medicines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also a source of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must be used sustainably. This is why we all need to unite our efforts and pursue improved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 of life 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our communities, and promote activities such as tourism.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conserving our landscapes with their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 beauty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they will continue to be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source of artistic inspiration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wetlands provide opportunities for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and study that enrich science and universal culture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should have the support of local, regional and international organizations, because they are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lungs with great world importance, generating pure air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At the same time they are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 filters that reduce pollution and soften the pounding of natural phenomenon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thus everyone's obligation as individuals, and as organized forces, to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defend, care and maintain them in perpetuity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1200" i="0" dirty="0" smtClean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ru-RU" sz="12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 на хората от Централна Америка и влажните зони, които живеят в близост до Рамсарски обекти в Мезоамерика, 12 май 1999 г.</a:t>
            </a:r>
            <a:endParaRPr lang="en-US" sz="18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4CD754C4-4C81-6AA2-F73A-ED32F15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800135" y="50529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Нашите влажни зони са в опасност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370120" y="1096982"/>
            <a:ext cx="11761694" cy="5762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най-застрашените екосистеми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Земята. Тяхната роля на резервоари на биоразнообразие е под обсада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изчезват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пъти по-бързо от горите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от 80% от всички влажни зони са изчезнали от 1700 г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Тенденцията се ускорява. От 1970 г. най-малко 35% от влажните зони са загубени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Благополучието на хората, поминъкът и здравето на планетата са застрашени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Тройната планетарна криза на климатичните промени, загубата на природа и замърсяването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вредят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човешкото здраве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Видовете във влажните зони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изправени пред риск от изчезване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намаляват по-бързо от тези от други екосистеми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 на всеки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сладководни видове и 25% от всички видове във влажните зони са изправени пред изчезване поради намаляване на влажните зони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от видовете във вътрешните влажни зони и 36% от крайбрежните и морските видове са намалели през последните 50 години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Човешката дейност и изменението на климата водят до деградация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Селското стопанство продължава да бъде основен двигател на загубата и деградацията на влажни зони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600" dirty="0" smtClean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Замърсяването на водата и пластмасата и прекомерният риболов увреждат екосистемите на влажните зони, заедно с инвазивните видове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Тъй като градовете растат и търсенето на земя се увеличава, развитието навлиза във влажните зони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460255" y="1425250"/>
            <a:ext cx="1671559" cy="17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7274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Трябва да действаме сега. Заедно.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271609"/>
            <a:ext cx="10833495" cy="5586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76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Предприемането на положителни действия за влажните зони днес ще помогне за защитата на човешкото благополучие утре</a:t>
            </a:r>
            <a:r>
              <a:rPr lang="en-US" sz="76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76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поддържат благосъстоянието на хората като естествени пазители срещу замърсяването, като неразделни компоненти на устойчивото градско </a:t>
            </a:r>
            <a:r>
              <a:rPr lang="ru-RU" sz="76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планиране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bg-BG" sz="76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Вие можете</a:t>
            </a:r>
            <a:r>
              <a:rPr lang="en-US" sz="76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7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разберете </a:t>
            </a: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значението и приноса на влажните зони</a:t>
            </a:r>
            <a:r>
              <a:rPr lang="en-US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осигурите </a:t>
            </a: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тяхното устойчиво </a:t>
            </a: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ползване като </a:t>
            </a: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 управлявате разумно</a:t>
            </a:r>
            <a:r>
              <a:rPr lang="en-US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привличате инвестиции </a:t>
            </a: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тяхното </a:t>
            </a:r>
            <a:r>
              <a:rPr lang="bg-BG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опазване</a:t>
            </a: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възстановяване</a:t>
            </a:r>
            <a:r>
              <a:rPr lang="en-US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600" dirty="0">
                <a:solidFill>
                  <a:srgbClr val="AD9B1E"/>
                </a:solidFill>
                <a:latin typeface="Lexend"/>
              </a:rPr>
              <a:t>Десетилетието на ООН за възстановяване на екосистемите (2021-2030) е призив за защита и съживяване на екосистемите по света в полза на хората и природата</a:t>
            </a:r>
            <a:r>
              <a:rPr lang="ru-RU" sz="7600" dirty="0" smtClean="0">
                <a:solidFill>
                  <a:srgbClr val="AD9B1E"/>
                </a:solidFill>
                <a:latin typeface="Lexend"/>
              </a:rPr>
              <a:t>.</a:t>
            </a:r>
          </a:p>
          <a:p>
            <a:pPr marL="717550" indent="-269875">
              <a:lnSpc>
                <a:spcPct val="120000"/>
              </a:lnSpc>
            </a:pP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Конвенцията за влажните зони е глобален партньор и признава, че възстановяването на влажните зони на Земята трябва да бъде ключов приоритет за осигуряване на устойчиво </a:t>
            </a: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бъдеще.</a:t>
            </a:r>
          </a:p>
          <a:p>
            <a:pPr marL="717550" indent="-269875">
              <a:lnSpc>
                <a:spcPct val="120000"/>
              </a:lnSpc>
            </a:pPr>
            <a:r>
              <a:rPr lang="ru-RU" sz="6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Инициативата представлява отделна и навременна възможност за обединяване на усилията и постигане на значим напредък в световен мащаб за предотвратяване, спиране и обръщане на деградацията на влажните зони на нашата планета</a:t>
            </a:r>
            <a:r>
              <a:rPr lang="ru-RU" sz="6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76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Присъединете се към глобалните усилия за </a:t>
            </a:r>
            <a:r>
              <a:rPr lang="ru-RU" sz="76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обгрижване и </a:t>
            </a:r>
            <a:r>
              <a:rPr lang="ru-RU" sz="76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на световните влажни зони - за благополучието на настоящите и бъдещите поколения.</a:t>
            </a:r>
            <a:endParaRPr lang="en-US" sz="7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7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F1822C73-2428-BD59-F5FE-4CB5FB42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477836" y="2419780"/>
            <a:ext cx="2605794" cy="20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rrière de corail, Ressources d’eau, Étendue d’eau, eau&#10;&#10;Description générée automatiquement">
            <a:extLst>
              <a:ext uri="{FF2B5EF4-FFF2-40B4-BE49-F238E27FC236}">
                <a16:creationId xmlns:a16="http://schemas.microsoft.com/office/drawing/2014/main" id="{3360EC68-7DD1-C1C3-0EBF-FFC90E0C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4" y="0"/>
            <a:ext cx="12198352" cy="6854432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25CCF32-A01F-416E-778D-DB88A3F0AF2D}"/>
              </a:ext>
            </a:extLst>
          </p:cNvPr>
          <p:cNvSpPr txBox="1"/>
          <p:nvPr/>
        </p:nvSpPr>
        <p:spPr>
          <a:xfrm>
            <a:off x="358589" y="2607342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Всяка влажна зона е </a:t>
            </a:r>
            <a:r>
              <a:rPr lang="ru-RU" sz="54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</a:t>
            </a:r>
            <a:r>
              <a:rPr lang="en-US" sz="54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 усилие е от значение</a:t>
            </a:r>
            <a:r>
              <a:rPr lang="en-US" sz="54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53EDC-A6A4-ED2D-D055-C7CAE289E8DF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4B6D0-D688-F52C-4D32-5E3E6B23BD40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8F6DE-14AB-A4E1-74DF-59254E76846F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A18473E-242C-1E07-60FC-6562A562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E7828-4A32-92BB-15C0-DC02F9E485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2F8056-75EA-5A1F-83CA-32A6208482E8}"/>
              </a:ext>
            </a:extLst>
          </p:cNvPr>
          <p:cNvSpPr txBox="1"/>
          <p:nvPr/>
        </p:nvSpPr>
        <p:spPr>
          <a:xfrm>
            <a:off x="399575" y="3676248"/>
            <a:ext cx="10921999" cy="153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 smtClean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Влизам в блатото като в свещено място — светилище. Там е силата, мозъкът на природата</a:t>
            </a:r>
            <a:r>
              <a:rPr lang="en-US" sz="3200" kern="100" dirty="0" smtClean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en-US" sz="1800" kern="100" dirty="0" smtClean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lang="en-US" sz="1800" kern="100" dirty="0">
              <a:solidFill>
                <a:srgbClr val="6553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Henry David Thoreau</a:t>
            </a:r>
          </a:p>
        </p:txBody>
      </p:sp>
      <p:pic>
        <p:nvPicPr>
          <p:cNvPr id="6" name="Image 5" descr="Une image contenant texte, affiche, Police, graphisme&#10;&#10;Description générée automatiquement">
            <a:extLst>
              <a:ext uri="{FF2B5EF4-FFF2-40B4-BE49-F238E27FC236}">
                <a16:creationId xmlns:a16="http://schemas.microsoft.com/office/drawing/2014/main" id="{62CEB435-C25E-5661-1995-5AB97F69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475" y="522756"/>
            <a:ext cx="1949049" cy="2630736"/>
          </a:xfrm>
          <a:prstGeom prst="rect">
            <a:avLst/>
          </a:prstGeom>
        </p:spPr>
      </p:pic>
      <p:pic>
        <p:nvPicPr>
          <p:cNvPr id="7" name="Image 6" descr="Une image contenant oiseau, bec, plume, colibri&#10;&#10;Description générée automatiquement">
            <a:extLst>
              <a:ext uri="{FF2B5EF4-FFF2-40B4-BE49-F238E27FC236}">
                <a16:creationId xmlns:a16="http://schemas.microsoft.com/office/drawing/2014/main" id="{1E5DF04A-389C-0EDE-8A83-792133AE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856" y="2601100"/>
            <a:ext cx="1512526" cy="1161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703253" y="6121410"/>
            <a:ext cx="2785491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#ActForWetlands</a:t>
            </a: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8FFE8D4-C138-DC97-094F-428ABCF6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574" y="5758124"/>
            <a:ext cx="717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403411" y="1409904"/>
            <a:ext cx="10842473" cy="55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Ден, в който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даваме глас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влажните зони по целия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</a:t>
            </a:r>
          </a:p>
          <a:p>
            <a:pPr lvl="1">
              <a:lnSpc>
                <a:spcPct val="100000"/>
              </a:lnSpc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 за всички нации и хора да се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обединят за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насърчат осъзнаването, признателността и действията за влажните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зони. </a:t>
            </a:r>
          </a:p>
          <a:p>
            <a:pPr lvl="1">
              <a:lnSpc>
                <a:spcPct val="100000"/>
              </a:lnSpc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Международен ден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егидата на ООН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2022 г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Отбелязва се на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февруари от 1997 г. от страните по Конвенцията за влажните зони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Отбелязва годишнината от Конвенцията за влажните зони — приета през 1971 г. като международен договор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Първа </a:t>
            </a: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съвременните глобални многостранни екологични споразумения</a:t>
            </a:r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Единствената посветена на конкретна екосистема – влажните зони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1200"/>
              </a:spcAft>
            </a:pP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90% от </a:t>
            </a:r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държавите членки </a:t>
            </a: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ООН от всички географски региони на света са се присъединили, за да станат „договарящи </a:t>
            </a:r>
            <a:r>
              <a:rPr lang="ru-RU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страни</a:t>
            </a:r>
            <a:r>
              <a:rPr lang="ru-RU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Темата за 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и благосъстоянието на човека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179388">
              <a:lnSpc>
                <a:spcPct val="10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Акцентира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всички аспекти на човешкото благополучие са свързани със здравето на влажните зони по света - физическо, психическо и екологично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179388">
              <a:lnSpc>
                <a:spcPct val="10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Изяснява колко взаимосвързани са били влажните зони и човешкият живот през цялата история - с хората, които черпят препитание, вдъхновение и устойчивост от тези продуктивни екосистеми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179388">
              <a:lnSpc>
                <a:spcPct val="100000"/>
              </a:lnSpc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Подчертава критичната необходимост от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влажните зони по света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838538" y="8434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g-BG" sz="36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Световен ден на влажните зони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8FBE3261-B81E-C537-A408-1158B7CB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98" y="5113215"/>
            <a:ext cx="1896850" cy="1896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C1B0E-2C03-4308-9D89-D874FFDE337C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3DE0-0B98-A7C2-0A15-00E7500C917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943FF1F-28B7-7B56-0724-DE1E8E1184B6}"/>
              </a:ext>
            </a:extLst>
          </p:cNvPr>
          <p:cNvSpPr/>
          <p:nvPr/>
        </p:nvSpPr>
        <p:spPr>
          <a:xfrm>
            <a:off x="116542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CEAD87F-783A-C370-896E-7B5FEBB31194}"/>
              </a:ext>
            </a:extLst>
          </p:cNvPr>
          <p:cNvGrpSpPr/>
          <p:nvPr/>
        </p:nvGrpSpPr>
        <p:grpSpPr>
          <a:xfrm>
            <a:off x="696655" y="3237969"/>
            <a:ext cx="11187567" cy="1800195"/>
            <a:chOff x="696655" y="3400382"/>
            <a:chExt cx="11187567" cy="1800195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2EBD5AB5-BF9A-1D61-6A8F-C7332480B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350" y="3400382"/>
              <a:ext cx="1877698" cy="1800195"/>
            </a:xfrm>
            <a:prstGeom prst="ellipse">
              <a:avLst/>
            </a:prstGeom>
            <a:solidFill>
              <a:srgbClr val="655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0C8CE4-D78C-F59D-B7E9-044FD121463E}"/>
                </a:ext>
              </a:extLst>
            </p:cNvPr>
            <p:cNvSpPr txBox="1"/>
            <p:nvPr/>
          </p:nvSpPr>
          <p:spPr>
            <a:xfrm>
              <a:off x="9600206" y="3953783"/>
              <a:ext cx="2284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БИОЛОГИЧНО</a:t>
              </a:r>
            </a:p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РАЗНООБРАЗИЕ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684DE6A-C447-0627-2669-911A9E644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1713" y="3400383"/>
              <a:ext cx="1725119" cy="1727922"/>
            </a:xfrm>
            <a:prstGeom prst="ellipse">
              <a:avLst/>
            </a:prstGeom>
            <a:solidFill>
              <a:srgbClr val="BBD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380CFA5-C757-4691-A9C8-985549FE4B22}"/>
                </a:ext>
              </a:extLst>
            </p:cNvPr>
            <p:cNvSpPr txBox="1"/>
            <p:nvPr/>
          </p:nvSpPr>
          <p:spPr>
            <a:xfrm>
              <a:off x="794984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КУЛТУРА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FD51169-F974-A03F-04FF-A30C21283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73" y="3400383"/>
              <a:ext cx="1725119" cy="1727922"/>
            </a:xfrm>
            <a:prstGeom prst="ellipse">
              <a:avLst/>
            </a:prstGeom>
            <a:solidFill>
              <a:srgbClr val="5B8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D6B76C3-3096-FB42-1D40-ABEDE1F9F02C}"/>
                </a:ext>
              </a:extLst>
            </p:cNvPr>
            <p:cNvSpPr txBox="1"/>
            <p:nvPr/>
          </p:nvSpPr>
          <p:spPr>
            <a:xfrm>
              <a:off x="612110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КЛИМАТ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8441E4F-CB8A-FBD7-F450-46B916704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106" y="3400383"/>
              <a:ext cx="1725119" cy="1727922"/>
            </a:xfrm>
            <a:prstGeom prst="ellipse">
              <a:avLst/>
            </a:prstGeom>
            <a:solidFill>
              <a:srgbClr val="AD9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5676FF1-9B4D-F293-32EB-7C49200308F3}"/>
                </a:ext>
              </a:extLst>
            </p:cNvPr>
            <p:cNvSpPr txBox="1"/>
            <p:nvPr/>
          </p:nvSpPr>
          <p:spPr>
            <a:xfrm>
              <a:off x="4304233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ПРЕПИТАНИЕ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353D3D99-B544-B87B-2069-971499540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5902" y="3400383"/>
              <a:ext cx="1725119" cy="1727922"/>
            </a:xfrm>
            <a:prstGeom prst="ellipse">
              <a:avLst/>
            </a:prstGeom>
            <a:solidFill>
              <a:srgbClr val="BE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23F7E16-01FB-749B-DFCC-667191F9DBD9}"/>
                </a:ext>
              </a:extLst>
            </p:cNvPr>
            <p:cNvSpPr txBox="1"/>
            <p:nvPr/>
          </p:nvSpPr>
          <p:spPr>
            <a:xfrm>
              <a:off x="2494029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0D429B08-F313-141B-2904-CBB40908F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528" y="3400383"/>
              <a:ext cx="1725119" cy="1727922"/>
            </a:xfrm>
            <a:prstGeom prst="ellipse">
              <a:avLst/>
            </a:prstGeom>
            <a:solidFill>
              <a:srgbClr val="1A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43D1E4-C5B0-EBF4-3E16-88ECD21ECFFC}"/>
                </a:ext>
              </a:extLst>
            </p:cNvPr>
            <p:cNvSpPr txBox="1"/>
            <p:nvPr/>
          </p:nvSpPr>
          <p:spPr>
            <a:xfrm>
              <a:off x="696655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ВОДА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6030F55-315A-585A-94BF-0F434CBD393E}"/>
              </a:ext>
            </a:extLst>
          </p:cNvPr>
          <p:cNvSpPr/>
          <p:nvPr/>
        </p:nvSpPr>
        <p:spPr>
          <a:xfrm>
            <a:off x="-48152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5DFC8B-5955-77C0-503E-785946F0A765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3D674-D3FC-E875-38D8-D5857725E967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473A931-E4F7-D00E-33F2-B7CCDCBF9C56}"/>
              </a:ext>
            </a:extLst>
          </p:cNvPr>
          <p:cNvSpPr>
            <a:spLocks noGrp="1"/>
          </p:cNvSpPr>
          <p:nvPr/>
        </p:nvSpPr>
        <p:spPr>
          <a:xfrm>
            <a:off x="2893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и хората са </a:t>
            </a:r>
            <a:r>
              <a:rPr lang="ru-RU" sz="34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неразривно </a:t>
            </a:r>
            <a:r>
              <a:rPr lang="ru-RU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свързани в</a:t>
            </a:r>
            <a:r>
              <a:rPr lang="ru-RU" sz="34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човешката история</a:t>
            </a:r>
            <a:r>
              <a:rPr lang="en-US" sz="34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DCA7C0B-8529-76A6-D5FC-24A0207E471F}"/>
              </a:ext>
            </a:extLst>
          </p:cNvPr>
          <p:cNvSpPr>
            <a:spLocks noGrp="1"/>
          </p:cNvSpPr>
          <p:nvPr/>
        </p:nvSpPr>
        <p:spPr>
          <a:xfrm>
            <a:off x="859105" y="1816629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Ползите, които влажните зони предоставят, помагат за поддържането на живота и са от основно значение за благосъстоянието на </a:t>
            </a:r>
            <a:r>
              <a:rPr lang="ru-RU" sz="2100" b="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човека</a:t>
            </a:r>
            <a:r>
              <a:rPr lang="en-GB" sz="2100" b="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100" b="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 descr="Une image contenant bateau, embarcation&#10;&#10;Description générée automatiquement">
            <a:extLst>
              <a:ext uri="{FF2B5EF4-FFF2-40B4-BE49-F238E27FC236}">
                <a16:creationId xmlns:a16="http://schemas.microsoft.com/office/drawing/2014/main" id="{17ED7735-0453-845F-C33F-CE856583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022670" y="4843661"/>
            <a:ext cx="3020992" cy="2473883"/>
          </a:xfrm>
          <a:prstGeom prst="rect">
            <a:avLst/>
          </a:prstGeom>
        </p:spPr>
      </p:pic>
      <p:pic>
        <p:nvPicPr>
          <p:cNvPr id="39" name="Image 3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96B233-3DDD-B654-0828-EFFC8A20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1060480"/>
            <a:ext cx="10666762" cy="1189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важни за биологичното разнообразие и основни екосистеми </a:t>
            </a:r>
            <a:endParaRPr lang="en-CH" sz="32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611173" y="2187388"/>
            <a:ext cx="10058400" cy="4670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 местообитание в цялата планета, което прави живота на Земята възможен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Екосистеми, където водата е основният фактор, контролиращ околната среда и живота на растенията и животните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Покриват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~6% от земната повърхност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Соленоводни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сладководни, вътрешни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крайбрежни, естествени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създадени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човека,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постоянни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временни, статични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течащи</a:t>
            </a:r>
            <a:r>
              <a:rPr lang="en-GB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900" b="1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Сладководни</a:t>
            </a:r>
            <a:r>
              <a:rPr lang="en-CH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реки</a:t>
            </a:r>
            <a:r>
              <a:rPr lang="en-CH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езера</a:t>
            </a:r>
            <a:r>
              <a:rPr lang="en-CH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блата, торфища, мочурища, заливни равнини</a:t>
            </a:r>
            <a:endParaRPr lang="en-CH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bg-BG" sz="1900" b="1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Солени</a:t>
            </a:r>
            <a:r>
              <a:rPr lang="en-US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естуари, кални брегове, </a:t>
            </a: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соленоводни блата, мангрови гори, лагуни, коралови рифове, рифове с </a:t>
            </a:r>
            <a:r>
              <a:rPr lang="ru-RU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миди</a:t>
            </a:r>
          </a:p>
          <a:p>
            <a:pPr lvl="1">
              <a:lnSpc>
                <a:spcPct val="120000"/>
              </a:lnSpc>
            </a:pPr>
            <a:r>
              <a:rPr lang="bg-BG" sz="1900" b="1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Изкуствени</a:t>
            </a:r>
            <a:r>
              <a:rPr lang="en-US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рибарници, оризища, язовири, солници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900" dirty="0">
              <a:solidFill>
                <a:srgbClr val="655348"/>
              </a:solidFill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876193" y="150407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g-BG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Какво представляват влажните зони</a:t>
            </a:r>
            <a:r>
              <a:rPr lang="en-US" sz="3600" b="1" dirty="0" smtClean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lipart, dessin, illustration, conception&#10;&#10;Description générée automatiquement">
            <a:extLst>
              <a:ext uri="{FF2B5EF4-FFF2-40B4-BE49-F238E27FC236}">
                <a16:creationId xmlns:a16="http://schemas.microsoft.com/office/drawing/2014/main" id="{A272A580-692E-516D-15CF-C4E098F412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0326404" y="5322626"/>
            <a:ext cx="1917169" cy="1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48554" y="200163"/>
            <a:ext cx="9820835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Влажните зони са жизненоважни за </a:t>
            </a:r>
            <a:r>
              <a:rPr lang="ru-RU" sz="3600" b="1" dirty="0" smtClean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живота на човека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58940"/>
            <a:ext cx="8512752" cy="4130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Нашето съществуване зависи от водата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 това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сладката вода е оскъдна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 2,5% от водата на Земята е прясна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1% от прясната вода на Земята е достъпна за пряка употреба от човека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осигуряват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цялата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прясна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Богатата на тиня почва и </a:t>
            </a:r>
            <a:r>
              <a:rPr lang="ru-RU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растенията </a:t>
            </a: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 влажните зони естествено филтрират и съхраняват водата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известни като бъбреците на Земята</a:t>
            </a:r>
            <a:r>
              <a:rPr lang="en-US" sz="21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B76DAFFC-0FBF-C587-D106-4A0AF92A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611737" y="1909817"/>
            <a:ext cx="4827908" cy="4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8933329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Влажните зони са жизненоважни за живота на човека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81075" y="1325654"/>
            <a:ext cx="10439400" cy="537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от основно значение за продоволствената сигурност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продължение на хиляди години хората са създавали селища в близост до влажни зони за достъп до риба, други източници на храна и сладка вода за посевите и добитъка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Повече от половината свят разчита на продукти, отглеждани във влажни зони, за основната си диета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души по света разчитат на риба от влажни зони като основен източник на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протеин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Оризовите полета изхранват 3,5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души годишно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Районите </a:t>
            </a:r>
            <a:r>
              <a:rPr lang="ru-RU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крайна </a:t>
            </a: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бедност по целия свят често разчитат на влажни зони за храна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от улова на риболов във вътрешни водоеми е в развиващите се страни, където той често играе жизненоважна хранителна роля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Площта на напояваното земеделие в света се е удвоила за 50 години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от източването на вода от световните влажни зони е за селското стопанство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Напояването е особено важно в региони, където валежите са ограничени или нередовни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Аквакултурите са най-бързо развиващият се сектор за производство на храни</a:t>
            </a:r>
            <a:r>
              <a:rPr lang="en-US" sz="19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3ED10EB3-849F-7075-725D-FF33BC4C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082690" y="5308979"/>
            <a:ext cx="3512959" cy="15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965499" y="137410"/>
            <a:ext cx="9157447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Здравите влажни зони подобряват здравето на </a:t>
            </a:r>
            <a:r>
              <a:rPr lang="ru-RU" sz="3600" b="1" dirty="0" smtClean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човека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58876" y="1607044"/>
            <a:ext cx="10859584" cy="510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Нашето здраве зависи от добре функциониращите екосистеми — включително влажните зони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bg-BG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Според Световната з</a:t>
            </a:r>
            <a:r>
              <a:rPr lang="bg-BG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дравна </a:t>
            </a:r>
            <a:r>
              <a:rPr lang="bg-BG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Health е интегриран, обединяващ подход, който има за цел устойчиво да балансира и оптимизира здравето на хора, животни и екосистеми</a:t>
            </a:r>
            <a:r>
              <a:rPr lang="en-US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Признава</a:t>
            </a: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здравето на хората, домашните и дивите животни, растенията и околната среда като цяло (включително екосистемите) са тясно свързани и взаимозависими</a:t>
            </a:r>
            <a:r>
              <a:rPr lang="en-US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Свързвайки хората, животните и околната среда, One Health може да помогне за справяне с пълния спектър от контрол на заболяванията – от превенция до откриване, готовност, реакция и управление – и да допринесе за глобалната здравна сигурност</a:t>
            </a:r>
            <a:r>
              <a:rPr lang="en-US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966C7D0F-A98C-0F3F-879F-D4629786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896506" y="4282172"/>
            <a:ext cx="3044483" cy="24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75447" y="185171"/>
            <a:ext cx="9130553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Здравите влажни зони подобряват здравето на човека</a:t>
            </a:r>
            <a:r>
              <a:rPr lang="en-US" sz="3600" b="1" dirty="0" smtClean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82974" y="1607044"/>
            <a:ext cx="9154566" cy="5026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предлагат услуги, които 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основни фактори </a:t>
            </a: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добро здраве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 вода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Хранителна сигурност и хранително </a:t>
            </a:r>
            <a:r>
              <a:rPr lang="ru-RU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 въздух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Лекарства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bg-BG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Климатична стабилност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срещу екстремни климатични </a:t>
            </a:r>
            <a:r>
              <a:rPr lang="ru-RU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Здравите влажни зони са от съществено значение за нашето екологично здраве</a:t>
            </a:r>
            <a:r>
              <a:rPr lang="en-US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По-доброто управление на световните влажни зони може да помогне за осигуряването на чиста питейна вода, драстично намаляване на лошото здраве и детската смъртност</a:t>
            </a:r>
            <a:r>
              <a:rPr lang="en-US" sz="19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</a:t>
            </a:r>
            <a:r>
              <a:rPr lang="ru-RU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души са без чиста питейна вода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485 000 умират всяка година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164DD7DF-AE27-E235-2F84-0CD345E4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248064" y="3476205"/>
            <a:ext cx="2779326" cy="35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18091"/>
            <a:ext cx="902297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Здравите влажни зони подобряват здравето на човека</a:t>
            </a:r>
            <a:r>
              <a:rPr lang="en-US" sz="3600" b="1" dirty="0" smtClean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42204" y="1682839"/>
            <a:ext cx="8760854" cy="379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Пейзажите на влажните зони влияят положително на психическото благополучие, показват изследвания</a:t>
            </a:r>
            <a:r>
              <a:rPr lang="ru-RU" sz="2100" dirty="0" smtClean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5225" lvl="1" indent="-2682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Връзката с природата, която влажните зони осигуряват, насърчава вниманието и чувството за емоционален баланс, допринасяйки за подобрено психично здраве</a:t>
            </a:r>
            <a:r>
              <a:rPr lang="en-US" sz="1600" dirty="0" smtClean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ru-RU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предоставят възможности за отдих, включително риболов, водни спортове и плуване, което позволява на хората да се отпуснат и да се справят със стреса.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art, illustration&#10;&#10;Description générée automatiquement">
            <a:extLst>
              <a:ext uri="{FF2B5EF4-FFF2-40B4-BE49-F238E27FC236}">
                <a16:creationId xmlns:a16="http://schemas.microsoft.com/office/drawing/2014/main" id="{8C389F6A-D509-EE62-236E-798598BD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475260" y="3466449"/>
            <a:ext cx="3716740" cy="3754094"/>
          </a:xfrm>
          <a:prstGeom prst="rect">
            <a:avLst/>
          </a:prstGeom>
        </p:spPr>
      </p:pic>
      <p:pic>
        <p:nvPicPr>
          <p:cNvPr id="6" name="Image 5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1BEC4DAF-476D-3C25-6B31-8819D34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17206" y="1682838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5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4DEC0-F9D9-4A49-8D4C-D0B1FA58B8D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82f1ccd-e5c5-43c9-b9d9-dd72e0a643d0"/>
    <ds:schemaRef ds:uri="http://purl.org/dc/terms/"/>
    <ds:schemaRef ds:uri="http://schemas.openxmlformats.org/package/2006/metadata/core-properties"/>
    <ds:schemaRef ds:uri="75035800-fbd9-4494-bf62-86cc10c5d50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2362</Words>
  <Application>Microsoft Office PowerPoint</Application>
  <PresentationFormat>Widescreen</PresentationFormat>
  <Paragraphs>189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DINPro-Regular</vt:lpstr>
      <vt:lpstr>Lexend</vt:lpstr>
      <vt:lpstr>Symbol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AHasan</cp:lastModifiedBy>
  <cp:revision>242</cp:revision>
  <cp:lastPrinted>2021-11-25T14:43:02Z</cp:lastPrinted>
  <dcterms:created xsi:type="dcterms:W3CDTF">2021-11-23T15:20:39Z</dcterms:created>
  <dcterms:modified xsi:type="dcterms:W3CDTF">2024-02-01T10:27:40Z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